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93" r:id="rId3"/>
    <p:sldId id="294" r:id="rId4"/>
    <p:sldId id="288" r:id="rId5"/>
    <p:sldId id="274" r:id="rId6"/>
    <p:sldId id="275" r:id="rId7"/>
    <p:sldId id="276" r:id="rId8"/>
    <p:sldId id="282" r:id="rId9"/>
    <p:sldId id="295" r:id="rId10"/>
    <p:sldId id="283" r:id="rId11"/>
    <p:sldId id="286" r:id="rId12"/>
    <p:sldId id="287" r:id="rId13"/>
    <p:sldId id="289" r:id="rId14"/>
    <p:sldId id="296" r:id="rId15"/>
    <p:sldId id="297" r:id="rId16"/>
    <p:sldId id="290" r:id="rId17"/>
    <p:sldId id="291" r:id="rId18"/>
    <p:sldId id="299" r:id="rId19"/>
    <p:sldId id="292" r:id="rId20"/>
    <p:sldId id="273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pen Sans" pitchFamily="2" charset="0"/>
      <p:regular r:id="rId27"/>
      <p:bold r:id="rId28"/>
    </p:embeddedFont>
    <p:embeddedFont>
      <p:font typeface="Open Sans Light" pitchFamily="2" charset="0"/>
      <p:regular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Light" panose="02000000000000000000" pitchFamily="2" charset="0"/>
      <p:regular r:id="rId34"/>
      <p:italic r:id="rId35"/>
    </p:embeddedFont>
    <p:embeddedFont>
      <p:font typeface="Roboto SemiBold" panose="02000000000000000000" pitchFamily="2" charset="0"/>
      <p:bold r:id="rId36"/>
      <p:boldItalic r:id="rId37"/>
    </p:embeddedFont>
    <p:embeddedFont>
      <p:font typeface="Sofia Sans" pitchFamily="2" charset="0"/>
      <p:regular r:id="rId38"/>
      <p:bold r:id="rId39"/>
      <p:italic r:id="rId40"/>
      <p:boldItalic r:id="rId41"/>
    </p:embeddedFont>
    <p:embeddedFont>
      <p:font typeface="Sofia Sans ExtraBold" pitchFamily="2" charset="0"/>
      <p:bold r:id="rId42"/>
      <p:boldItalic r:id="rId43"/>
    </p:embeddedFont>
    <p:embeddedFont>
      <p:font typeface="Sofia Sans Semi Condensed Light" pitchFamily="2" charset="0"/>
      <p:regular r:id="rId44"/>
      <p: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4A7EBB"/>
    <a:srgbClr val="FF5050"/>
    <a:srgbClr val="0070C0"/>
    <a:srgbClr val="00CC00"/>
    <a:srgbClr val="FF9999"/>
    <a:srgbClr val="333333"/>
    <a:srgbClr val="36D64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0" autoAdjust="0"/>
    <p:restoredTop sz="84808" autoAdjust="0"/>
  </p:normalViewPr>
  <p:slideViewPr>
    <p:cSldViewPr>
      <p:cViewPr varScale="1">
        <p:scale>
          <a:sx n="110" d="100"/>
          <a:sy n="110" d="100"/>
        </p:scale>
        <p:origin x="63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47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EAF9F6F8-DC93-4263-BA57-AD9D4385C8E5}" type="datetimeFigureOut">
              <a:rPr lang="en-US" smtClean="0"/>
              <a:pPr/>
              <a:t>2025-09-23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9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29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21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7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11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09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5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46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4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29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8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0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1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8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9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9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0">
            <a:extLst>
              <a:ext uri="{FF2B5EF4-FFF2-40B4-BE49-F238E27FC236}">
                <a16:creationId xmlns:a16="http://schemas.microsoft.com/office/drawing/2014/main" id="{1E3FD8BE-3C83-4D1F-969A-C134C90FD16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962150"/>
            <a:ext cx="9144000" cy="685800"/>
          </a:xfrm>
        </p:spPr>
        <p:txBody>
          <a:bodyPr>
            <a:noAutofit/>
          </a:bodyPr>
          <a:lstStyle>
            <a:lvl1pPr algn="ctr">
              <a:buNone/>
              <a:defRPr sz="40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46C88-F9BB-4CAA-95FF-D7A3809B80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27781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000" spc="-100" dirty="0"/>
            </a:lvl1pPr>
          </a:lstStyle>
          <a:p>
            <a:pPr lvl="0" defTabSz="914400"/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686800" cy="38290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dirty="0"/>
            </a:lvl1pPr>
            <a:lvl2pPr marL="800100" indent="-342900">
              <a:buFont typeface="Sofia Sans Semi Condensed Light" pitchFamily="2" charset="0"/>
              <a:buChar char="–"/>
              <a:defRPr lang="en-US" sz="2400" dirty="0"/>
            </a:lvl2pPr>
            <a:lvl3pPr>
              <a:defRPr lang="en-US" sz="1600" dirty="0"/>
            </a:lvl3pPr>
            <a:lvl4pPr marL="1198562" indent="-285750">
              <a:buFont typeface="Sofia Sans Semi Condensed Light" pitchFamily="2" charset="0"/>
              <a:buChar char="–"/>
              <a:defRPr lang="en-US" sz="1600" dirty="0"/>
            </a:lvl4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"/>
            <a:ext cx="8686800" cy="49149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dirty="0"/>
            </a:lvl1pPr>
            <a:lvl2pPr marL="800100" indent="-342900">
              <a:buFont typeface="Sofia Sans Semi Condensed Light" pitchFamily="2" charset="0"/>
              <a:buChar char="–"/>
              <a:defRPr lang="en-US" sz="2400" dirty="0"/>
            </a:lvl2pPr>
            <a:lvl3pPr>
              <a:defRPr lang="en-US" sz="1600" dirty="0"/>
            </a:lvl3pPr>
            <a:lvl4pPr marL="1198562" indent="-285750">
              <a:buFont typeface="Sofia Sans Semi Condensed Light" pitchFamily="2" charset="0"/>
              <a:buChar char="–"/>
              <a:defRPr lang="en-US" sz="1600" dirty="0"/>
            </a:lvl4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400" b="0" spc="-100" dirty="0">
                <a:ea typeface="Roboto SemiBold" panose="02000000000000000000" pitchFamily="2" charset="0"/>
              </a:defRPr>
            </a:lvl1pPr>
          </a:lstStyle>
          <a:p>
            <a:pPr lvl="0" algn="ctr" defTabSz="91440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8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Bef>
                <a:spcPts val="900"/>
              </a:spcBef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225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559594" lvl="2" indent="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814388" lvl="3" indent="-129779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xStyles>
    <p:titleStyle>
      <a:lvl1pPr algn="l" defTabSz="685800" rtl="0" eaLnBrk="1" latinLnBrk="0" hangingPunct="1">
        <a:spcBef>
          <a:spcPct val="0"/>
        </a:spcBef>
        <a:buNone/>
        <a:defRPr lang="en-US" sz="3000" b="1" kern="1200" spc="-75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None/>
        <a:defRPr lang="en-US" sz="2100" b="1" kern="1200" dirty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2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2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350" kern="1200" dirty="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Sofia Sans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Solution%20S04%20E06.html" TargetMode="External"/><Relationship Id="rId3" Type="http://schemas.openxmlformats.org/officeDocument/2006/relationships/hyperlink" Target="Solution%20S04%20E01.html" TargetMode="External"/><Relationship Id="rId7" Type="http://schemas.openxmlformats.org/officeDocument/2006/relationships/hyperlink" Target="Solution%20S04%20E03.html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Solution%20S04%20E05.html" TargetMode="External"/><Relationship Id="rId5" Type="http://schemas.openxmlformats.org/officeDocument/2006/relationships/hyperlink" Target="Solution%20S04%20E02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Solution%20S04%20E04.html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4%20E03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4%20E04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4%20E05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4%20E06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4%20E01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&#1042;&#1080;&#1076;&#1080;&#1084;_&#1089;&#1087;&#1077;&#1082;&#1090;&#1098;&#1088;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4%20E02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/>
              <a:t>Упражнение </a:t>
            </a:r>
            <a:r>
              <a:rPr lang="en-US"/>
              <a:t>S04</a:t>
            </a:r>
            <a:endParaRPr lang="en-US" dirty="0"/>
          </a:p>
        </p:txBody>
      </p:sp>
      <p:pic>
        <p:nvPicPr>
          <p:cNvPr id="10" name="Picture 9">
            <a:hlinkClick r:id="rId3" action="ppaction://hlinkfile"/>
            <a:extLst>
              <a:ext uri="{FF2B5EF4-FFF2-40B4-BE49-F238E27FC236}">
                <a16:creationId xmlns:a16="http://schemas.microsoft.com/office/drawing/2014/main" id="{0C0F835A-4B68-4546-A671-63D51C37F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16" y="2728525"/>
            <a:ext cx="1684882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>
            <a:hlinkClick r:id="rId5" action="ppaction://hlinkfile"/>
            <a:extLst>
              <a:ext uri="{FF2B5EF4-FFF2-40B4-BE49-F238E27FC236}">
                <a16:creationId xmlns:a16="http://schemas.microsoft.com/office/drawing/2014/main" id="{E407FCEA-0D00-4558-BC3E-B2F9C610AE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58" y="2728525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>
            <a:hlinkClick r:id="rId7" action="ppaction://hlinkfile"/>
            <a:extLst>
              <a:ext uri="{FF2B5EF4-FFF2-40B4-BE49-F238E27FC236}">
                <a16:creationId xmlns:a16="http://schemas.microsoft.com/office/drawing/2014/main" id="{44260176-8FCD-4E5A-B2AF-5F62D18251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728525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>
            <a:hlinkClick r:id="rId9" action="ppaction://hlinkfile"/>
            <a:extLst>
              <a:ext uri="{FF2B5EF4-FFF2-40B4-BE49-F238E27FC236}">
                <a16:creationId xmlns:a16="http://schemas.microsoft.com/office/drawing/2014/main" id="{61D991A5-EE83-467F-A319-33A04C764F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88" y="3723182"/>
            <a:ext cx="1684883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hlinkClick r:id="rId11" action="ppaction://hlinkfile"/>
            <a:extLst>
              <a:ext uri="{FF2B5EF4-FFF2-40B4-BE49-F238E27FC236}">
                <a16:creationId xmlns:a16="http://schemas.microsoft.com/office/drawing/2014/main" id="{98CC4D1A-E803-455A-B769-DED2B46D8E7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58" y="3723182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Picture 22">
            <a:hlinkClick r:id="rId13" action="ppaction://hlinkfile"/>
            <a:extLst>
              <a:ext uri="{FF2B5EF4-FFF2-40B4-BE49-F238E27FC236}">
                <a16:creationId xmlns:a16="http://schemas.microsoft.com/office/drawing/2014/main" id="{8BBEBCA0-AC38-4333-BA4F-A30A842B634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3723182"/>
            <a:ext cx="1684883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Content Placeholder 30">
            <a:extLst>
              <a:ext uri="{FF2B5EF4-FFF2-40B4-BE49-F238E27FC236}">
                <a16:creationId xmlns:a16="http://schemas.microsoft.com/office/drawing/2014/main" id="{1EBF072B-E90F-401B-B2BA-26E0894444D5}"/>
              </a:ext>
            </a:extLst>
          </p:cNvPr>
          <p:cNvSpPr txBox="1">
            <a:spLocks/>
          </p:cNvSpPr>
          <p:nvPr/>
        </p:nvSpPr>
        <p:spPr>
          <a:xfrm>
            <a:off x="0" y="4885551"/>
            <a:ext cx="9144000" cy="25794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kern="1200" spc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ExtraLight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ExtraLight" panose="02000000000000000000" pitchFamily="2" charset="0"/>
                <a:ea typeface="Roboto ExtraLight" panose="02000000000000000000" pitchFamily="2" charset="0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</a:rPr>
              <a:t>ОСНОВИ НА КОМПЮТЪРНАТА ГРАФИКА   •   проф. д-р ПАВЕЛ БОЙЧЕВ   •   ИТ-ФМИ-СУ   •  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4BF99272-7764-45B7-86BD-6A80C63405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82992"/>
            <a:ext cx="5481136" cy="297465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</a:t>
            </a:r>
            <a:r>
              <a:rPr lang="bg-BG" dirty="0"/>
              <a:t>4</a:t>
            </a:r>
            <a:r>
              <a:rPr lang="en-US" dirty="0"/>
              <a:t> E04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Цветни светлини</a:t>
            </a:r>
          </a:p>
          <a:p>
            <a:pPr lvl="1"/>
            <a:r>
              <a:rPr lang="bg-BG" dirty="0"/>
              <a:t>Направете движещите се сфери да са точкови</a:t>
            </a:r>
            <a:br>
              <a:rPr lang="bg-BG" dirty="0"/>
            </a:br>
            <a:r>
              <a:rPr lang="bg-BG" dirty="0"/>
              <a:t>светлинни източници</a:t>
            </a:r>
          </a:p>
          <a:p>
            <a:pPr lvl="1"/>
            <a:r>
              <a:rPr lang="bg-BG" dirty="0"/>
              <a:t>Светлината им да е със съответния цвят на сферата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Работа с няколко светлини едновременно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96C08AC6-39FF-40E0-BE9F-087B9D8A07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66" y="1085850"/>
            <a:ext cx="5481134" cy="297465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</a:t>
            </a:r>
            <a:r>
              <a:rPr lang="bg-BG" dirty="0"/>
              <a:t>4</a:t>
            </a:r>
            <a:r>
              <a:rPr lang="en-US" dirty="0"/>
              <a:t> E05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Сенки</a:t>
            </a:r>
            <a:endParaRPr lang="ru-RU" dirty="0"/>
          </a:p>
          <a:p>
            <a:pPr lvl="1"/>
            <a:r>
              <a:rPr lang="bg-BG" dirty="0"/>
              <a:t>Труден ефект със сложни и бавни</a:t>
            </a:r>
          </a:p>
          <a:p>
            <a:pPr lvl="1"/>
            <a:r>
              <a:rPr lang="bg-BG" dirty="0"/>
              <a:t>По подразбиране са изключени</a:t>
            </a:r>
          </a:p>
          <a:p>
            <a:pPr lvl="1"/>
            <a:r>
              <a:rPr lang="bg-BG" dirty="0"/>
              <a:t>Сенки се включват се само при голяма нужда</a:t>
            </a:r>
          </a:p>
          <a:p>
            <a:pPr lvl="1"/>
            <a:r>
              <a:rPr lang="bg-BG" dirty="0"/>
              <a:t>Колкото са по-малко, толкова е по-бързо</a:t>
            </a:r>
          </a:p>
        </p:txBody>
      </p:sp>
    </p:spTree>
    <p:extLst>
      <p:ext uri="{BB962C8B-B14F-4D97-AF65-F5344CB8AC3E}">
        <p14:creationId xmlns:p14="http://schemas.microsoft.com/office/powerpoint/2010/main" val="174957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  <a:p>
            <a:pPr lvl="1"/>
            <a:r>
              <a:rPr lang="bg-BG" dirty="0"/>
              <a:t>Дадени са въртящ се тор и подвижна светлина</a:t>
            </a:r>
          </a:p>
          <a:p>
            <a:pPr lvl="1"/>
            <a:r>
              <a:rPr lang="bg-BG" dirty="0"/>
              <a:t>Да се направи сянка на тора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За научаване как се правят сенки</a:t>
            </a:r>
          </a:p>
        </p:txBody>
      </p:sp>
    </p:spTree>
    <p:extLst>
      <p:ext uri="{BB962C8B-B14F-4D97-AF65-F5344CB8AC3E}">
        <p14:creationId xmlns:p14="http://schemas.microsoft.com/office/powerpoint/2010/main" val="3073817618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Подсказки</a:t>
            </a:r>
          </a:p>
          <a:p>
            <a:pPr lvl="1"/>
            <a:r>
              <a:rPr lang="bg-BG" dirty="0"/>
              <a:t>В 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renderer</a:t>
            </a:r>
            <a:r>
              <a:rPr lang="bg-BG" dirty="0">
                <a:solidFill>
                  <a:schemeClr val="tx1"/>
                </a:solidFill>
              </a:rPr>
              <a:t> </a:t>
            </a:r>
            <a:r>
              <a:rPr lang="bg-BG" dirty="0"/>
              <a:t>се включва правенето на сенки</a:t>
            </a:r>
          </a:p>
          <a:p>
            <a:pPr marL="803275" lvl="2" indent="0">
              <a:buNone/>
            </a:pPr>
            <a:r>
              <a:rPr lang="bg-BG" dirty="0"/>
              <a:t>(вж. </a:t>
            </a: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shadowMap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На тора се казва да хвърля сянка на други обекти</a:t>
            </a:r>
          </a:p>
          <a:p>
            <a:pPr marL="803275" lvl="2" indent="0">
              <a:buNone/>
            </a:pPr>
            <a:r>
              <a:rPr lang="bg-BG" dirty="0"/>
              <a:t>(вж. 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castShadow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Платформата приема върху нея да има сенки</a:t>
            </a:r>
          </a:p>
          <a:p>
            <a:pPr marL="803275" lvl="2" indent="0">
              <a:buNone/>
            </a:pPr>
            <a:r>
              <a:rPr lang="bg-BG" dirty="0"/>
              <a:t>(вж. 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receiveShadow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Светлината е такава, че поддържа сенки</a:t>
            </a:r>
          </a:p>
          <a:p>
            <a:pPr marL="803275" lvl="2" indent="0">
              <a:buNone/>
            </a:pPr>
            <a:r>
              <a:rPr lang="bg-BG" dirty="0"/>
              <a:t>(напр. 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SpotLight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Трябва да се помоли светлината да създава сянка</a:t>
            </a:r>
          </a:p>
          <a:p>
            <a:pPr marL="803275" lvl="2" indent="0">
              <a:buNone/>
            </a:pPr>
            <a:r>
              <a:rPr lang="bg-BG" dirty="0"/>
              <a:t>(вж. 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castShadow</a:t>
            </a:r>
            <a:r>
              <a:rPr lang="bg-BG" dirty="0"/>
              <a:t>)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06616171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954E32B9-346C-461B-9A96-633E35F05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82993"/>
            <a:ext cx="5486400" cy="29775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00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</a:t>
            </a:r>
            <a:r>
              <a:rPr lang="bg-BG" dirty="0"/>
              <a:t>4</a:t>
            </a:r>
            <a:r>
              <a:rPr lang="en-US" dirty="0"/>
              <a:t> E0</a:t>
            </a:r>
            <a:r>
              <a:rPr lang="bg-BG" dirty="0"/>
              <a:t>6**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Кристална планета</a:t>
            </a:r>
            <a:endParaRPr lang="ru-RU" dirty="0"/>
          </a:p>
          <a:p>
            <a:pPr lvl="1"/>
            <a:r>
              <a:rPr lang="bg-BG" dirty="0"/>
              <a:t>Направете полет над кристална планета</a:t>
            </a:r>
          </a:p>
          <a:p>
            <a:pPr lvl="1"/>
            <a:r>
              <a:rPr lang="bg-BG" dirty="0"/>
              <a:t>Кристалите да са ръбести и лъскави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За първи сблъсък със задача с две звездички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18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Подсказки</a:t>
            </a:r>
          </a:p>
          <a:p>
            <a:pPr lvl="1"/>
            <a:r>
              <a:rPr lang="bg-BG" dirty="0"/>
              <a:t>Използвайте няколко светлини</a:t>
            </a:r>
          </a:p>
          <a:p>
            <a:pPr lvl="1"/>
            <a:r>
              <a:rPr lang="bg-BG" dirty="0"/>
              <a:t>Използвайте сферичен обект, но не сфера</a:t>
            </a:r>
          </a:p>
          <a:p>
            <a:pPr marL="803275" lvl="2" indent="0">
              <a:buNone/>
            </a:pPr>
            <a:r>
              <a:rPr lang="bg-BG" dirty="0"/>
              <a:t>(напр. вижте </a:t>
            </a:r>
            <a:r>
              <a:rPr lang="bg-BG" dirty="0" err="1"/>
              <a:t>платоновите</a:t>
            </a:r>
            <a:r>
              <a:rPr lang="bg-BG" dirty="0"/>
              <a:t> тела)</a:t>
            </a:r>
          </a:p>
          <a:p>
            <a:pPr lvl="1"/>
            <a:r>
              <a:rPr lang="bg-BG" dirty="0"/>
              <a:t>Намерете начин да променяте координатите</a:t>
            </a:r>
            <a:br>
              <a:rPr lang="bg-BG" dirty="0"/>
            </a:br>
            <a:r>
              <a:rPr lang="bg-BG" dirty="0"/>
              <a:t>на произволен връх от геометрия</a:t>
            </a:r>
          </a:p>
          <a:p>
            <a:pPr lvl="1"/>
            <a:r>
              <a:rPr lang="bg-BG" dirty="0"/>
              <a:t>Полетът е само чрез въртене около ос</a:t>
            </a:r>
          </a:p>
          <a:p>
            <a:pPr marL="803275" lvl="2" indent="0">
              <a:buNone/>
            </a:pPr>
            <a:r>
              <a:rPr lang="bg-BG" dirty="0"/>
              <a:t>(все още не е упражнявано движение на самата камера)</a:t>
            </a:r>
          </a:p>
        </p:txBody>
      </p:sp>
    </p:spTree>
    <p:extLst>
      <p:ext uri="{BB962C8B-B14F-4D97-AF65-F5344CB8AC3E}">
        <p14:creationId xmlns:p14="http://schemas.microsoft.com/office/powerpoint/2010/main" val="4125823622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1C18329B-2328-4114-A4F3-B34BBD999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66" y="1085850"/>
            <a:ext cx="5481134" cy="297465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513929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Цветове в </a:t>
            </a:r>
            <a:r>
              <a:rPr lang="en-US"/>
              <a:t>Three.js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Инстанции на класа </a:t>
            </a:r>
            <a:r>
              <a:rPr lang="en-US" dirty="0"/>
              <a:t>Color</a:t>
            </a:r>
            <a:endParaRPr lang="bg-BG" dirty="0"/>
          </a:p>
          <a:p>
            <a:pPr lvl="1"/>
            <a:r>
              <a:rPr lang="bg-BG" dirty="0"/>
              <a:t>Червена, зелена и синя компонента</a:t>
            </a:r>
          </a:p>
          <a:p>
            <a:pPr lvl="1"/>
            <a:r>
              <a:rPr lang="bg-BG" dirty="0"/>
              <a:t>От 0 (липсва) до 1 (присъства)</a:t>
            </a:r>
          </a:p>
          <a:p>
            <a:r>
              <a:rPr lang="bg-BG" dirty="0"/>
              <a:t>Алтернативно задаване</a:t>
            </a:r>
          </a:p>
          <a:p>
            <a:pPr lvl="1"/>
            <a:r>
              <a:rPr lang="bg-BG" dirty="0"/>
              <a:t>Шестнадесетично число</a:t>
            </a:r>
            <a:r>
              <a:rPr lang="en-US" dirty="0"/>
              <a:t>: 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0x00FF00</a:t>
            </a:r>
          </a:p>
          <a:p>
            <a:pPr lvl="1"/>
            <a:r>
              <a:rPr lang="en-US" dirty="0"/>
              <a:t>RGB </a:t>
            </a:r>
            <a:r>
              <a:rPr lang="bg-BG" dirty="0"/>
              <a:t>стринг: 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'</a:t>
            </a: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rgb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(0,255,0)</a:t>
            </a:r>
            <a:r>
              <a:rPr lang="bg-BG" dirty="0">
                <a:solidFill>
                  <a:schemeClr val="tx1"/>
                </a:solidFill>
                <a:latin typeface="Sofia Sans" pitchFamily="2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 </a:t>
            </a:r>
            <a:r>
              <a:rPr lang="bg-BG" dirty="0"/>
              <a:t>или</a:t>
            </a:r>
            <a:r>
              <a:rPr lang="bg-BG" dirty="0">
                <a:solidFill>
                  <a:schemeClr val="tx1"/>
                </a:solidFill>
                <a:latin typeface="Sofia Sans" pitchFamily="2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'</a:t>
            </a: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rgb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(0%,100%,0%)'</a:t>
            </a:r>
          </a:p>
          <a:p>
            <a:pPr lvl="1"/>
            <a:r>
              <a:rPr lang="bg-BG" dirty="0"/>
              <a:t>Име на цвят</a:t>
            </a:r>
          </a:p>
        </p:txBody>
      </p:sp>
    </p:spTree>
    <p:extLst>
      <p:ext uri="{BB962C8B-B14F-4D97-AF65-F5344CB8AC3E}">
        <p14:creationId xmlns:p14="http://schemas.microsoft.com/office/powerpoint/2010/main" val="2253751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Край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Създаване на цвят</a:t>
            </a:r>
          </a:p>
          <a:p>
            <a:pPr lvl="1"/>
            <a:r>
              <a:rPr lang="bg-BG" dirty="0"/>
              <a:t>Чрез </a:t>
            </a:r>
            <a:r>
              <a:rPr lang="en-US" dirty="0">
                <a:solidFill>
                  <a:schemeClr val="tx1"/>
                </a:solidFill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THREE.Color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bg-BG" i="1" dirty="0">
                <a:solidFill>
                  <a:schemeClr val="tx1"/>
                </a:solidFill>
              </a:rPr>
              <a:t>стойност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bg-BG" dirty="0"/>
              <a:t>Ако </a:t>
            </a:r>
            <a:r>
              <a:rPr lang="bg-BG" i="1" dirty="0">
                <a:solidFill>
                  <a:schemeClr val="tx1"/>
                </a:solidFill>
              </a:rPr>
              <a:t>стойност</a:t>
            </a:r>
            <a:r>
              <a:rPr lang="bg-BG" dirty="0"/>
              <a:t> е едно число или един стринг,</a:t>
            </a:r>
            <a:br>
              <a:rPr lang="bg-BG" dirty="0"/>
            </a:br>
            <a:r>
              <a:rPr lang="bg-BG" dirty="0"/>
              <a:t>може да се зададе директно</a:t>
            </a:r>
          </a:p>
          <a:p>
            <a:r>
              <a:rPr lang="bg-BG" dirty="0"/>
              <a:t>Цвят на обект</a:t>
            </a:r>
          </a:p>
          <a:p>
            <a:pPr lvl="1"/>
            <a:r>
              <a:rPr lang="bg-BG" dirty="0"/>
              <a:t>Закача се отначало към материала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new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THREE.MeshPhongMaterial</a:t>
            </a:r>
            <a:r>
              <a:rPr lang="en-US" dirty="0"/>
              <a:t>({color:…});</a:t>
            </a:r>
            <a:endParaRPr lang="bg-BG" dirty="0"/>
          </a:p>
          <a:p>
            <a:pPr lvl="1"/>
            <a:r>
              <a:rPr lang="bg-BG" dirty="0"/>
              <a:t>Закача се по-късно към материала:</a:t>
            </a:r>
            <a:br>
              <a:rPr lang="bg-BG" dirty="0"/>
            </a:b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material.color.set</a:t>
            </a:r>
            <a:r>
              <a:rPr lang="en-US" dirty="0">
                <a:solidFill>
                  <a:schemeClr val="tx1"/>
                </a:solidFill>
              </a:rPr>
              <a:t>(…)</a:t>
            </a:r>
          </a:p>
          <a:p>
            <a:r>
              <a:rPr lang="bg-BG" dirty="0"/>
              <a:t>Цвят на фона – в обекта </a:t>
            </a:r>
            <a:r>
              <a:rPr lang="en-US" dirty="0"/>
              <a:t>renderer</a:t>
            </a:r>
          </a:p>
          <a:p>
            <a:pPr lvl="1"/>
            <a:r>
              <a:rPr lang="bg-BG" dirty="0"/>
              <a:t>Чрез </a:t>
            </a: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scene.background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…</a:t>
            </a:r>
            <a:endParaRPr lang="bg-B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27112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S04 E01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Оцветете</a:t>
            </a:r>
          </a:p>
          <a:p>
            <a:pPr lvl="1"/>
            <a:r>
              <a:rPr lang="bg-BG" dirty="0"/>
              <a:t>Фонът и четирите куба</a:t>
            </a:r>
          </a:p>
          <a:p>
            <a:pPr lvl="1"/>
            <a:r>
              <a:rPr lang="bg-BG" dirty="0"/>
              <a:t>Чрез пет различни начина на задаване на цвят – с име,</a:t>
            </a:r>
            <a:br>
              <a:rPr lang="bg-BG" dirty="0"/>
            </a:br>
            <a:r>
              <a:rPr lang="bg-BG" dirty="0"/>
              <a:t>с числа от 0 до 1, с числа в шестнадесетична бройна система, със стринг от </a:t>
            </a:r>
            <a:r>
              <a:rPr lang="en-US" dirty="0" err="1"/>
              <a:t>RGB</a:t>
            </a:r>
            <a:r>
              <a:rPr lang="bg-BG" dirty="0"/>
              <a:t> байтове и </a:t>
            </a:r>
            <a:r>
              <a:rPr lang="en-US" dirty="0" err="1"/>
              <a:t>RGB</a:t>
            </a:r>
            <a:r>
              <a:rPr lang="bg-BG" dirty="0"/>
              <a:t> проценти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Трениране на оцветяване на обекти</a:t>
            </a:r>
          </a:p>
          <a:p>
            <a:pPr marL="342900" lvl="1" indent="0">
              <a:buNone/>
            </a:pPr>
            <a:endParaRPr lang="bg-B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08D679CC-FAAE-4CC7-A70B-E1AF76E458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82993"/>
            <a:ext cx="5486400" cy="29775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</a:t>
            </a:r>
            <a:r>
              <a:rPr lang="bg-BG" dirty="0"/>
              <a:t>4</a:t>
            </a:r>
            <a:r>
              <a:rPr lang="en-US" dirty="0"/>
              <a:t> E02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Спектър</a:t>
            </a:r>
          </a:p>
          <a:p>
            <a:pPr lvl="1"/>
            <a:r>
              <a:rPr lang="bg-BG" dirty="0"/>
              <a:t>Оцветете сферите плавно, минавайки по целия спектър:</a:t>
            </a:r>
            <a:br>
              <a:rPr lang="bg-BG" dirty="0"/>
            </a:br>
            <a:r>
              <a:rPr lang="en-GB" dirty="0">
                <a:hlinkClick r:id="rId3"/>
              </a:rPr>
              <a:t>bg.wikipedia.org/wiki/</a:t>
            </a:r>
            <a:r>
              <a:rPr lang="bg-BG" dirty="0" err="1">
                <a:hlinkClick r:id="rId3"/>
              </a:rPr>
              <a:t>Видим_спектър</a:t>
            </a:r>
            <a:endParaRPr lang="bg-BG" dirty="0"/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Намиране и ползване на още едно задаване на цвят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2C0A7370-5AF4-4530-9C0E-9461CABD2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085850"/>
            <a:ext cx="5481134" cy="297465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</a:t>
            </a:r>
            <a:r>
              <a:rPr lang="bg-BG" dirty="0"/>
              <a:t>4</a:t>
            </a:r>
            <a:r>
              <a:rPr lang="en-US" dirty="0"/>
              <a:t> E03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Цветове на стени</a:t>
            </a:r>
          </a:p>
          <a:p>
            <a:pPr lvl="1"/>
            <a:r>
              <a:rPr lang="bg-BG" dirty="0"/>
              <a:t>Оцветете на всяка от стените на куб в собствен, отделен цвят</a:t>
            </a:r>
          </a:p>
          <a:p>
            <a:pPr lvl="1"/>
            <a:r>
              <a:rPr lang="bg-BG" dirty="0"/>
              <a:t>Без да се използват отделни графични обекти</a:t>
            </a:r>
          </a:p>
          <a:p>
            <a:pPr marL="803275" lvl="2" indent="0">
              <a:buNone/>
            </a:pPr>
            <a:r>
              <a:rPr lang="bg-BG" dirty="0"/>
              <a:t>(напр. по един за всяка стена)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Правене на материал с различни цветове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Подсказки</a:t>
            </a:r>
          </a:p>
          <a:p>
            <a:pPr lvl="1"/>
            <a:r>
              <a:rPr lang="bg-BG" dirty="0"/>
              <a:t>Някои форми имат обособени отделни стени</a:t>
            </a:r>
          </a:p>
          <a:p>
            <a:pPr lvl="1"/>
            <a:r>
              <a:rPr lang="bg-BG" dirty="0"/>
              <a:t>Материалът е масив от материали – по един за стена</a:t>
            </a:r>
            <a:endParaRPr lang="en-US" dirty="0"/>
          </a:p>
          <a:p>
            <a:r>
              <a:rPr lang="bg-BG" dirty="0"/>
              <a:t>Предупреждение</a:t>
            </a:r>
          </a:p>
          <a:p>
            <a:pPr lvl="1"/>
            <a:r>
              <a:rPr lang="bg-BG" dirty="0"/>
              <a:t>Не всички обекти са настроени за масиви от материали</a:t>
            </a:r>
          </a:p>
          <a:p>
            <a:pPr lvl="1"/>
            <a:r>
              <a:rPr lang="bg-BG" dirty="0"/>
              <a:t>Но кубът е настроен</a:t>
            </a:r>
          </a:p>
        </p:txBody>
      </p:sp>
    </p:spTree>
    <p:extLst>
      <p:ext uri="{BB962C8B-B14F-4D97-AF65-F5344CB8AC3E}">
        <p14:creationId xmlns:p14="http://schemas.microsoft.com/office/powerpoint/2010/main" val="3286455475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Microsoft Office PowerPoint</Application>
  <PresentationFormat>On-screen Show (16:9)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Sofia Sans</vt:lpstr>
      <vt:lpstr>Sofia Sans ExtraBold</vt:lpstr>
      <vt:lpstr>Roboto</vt:lpstr>
      <vt:lpstr>Open Sans</vt:lpstr>
      <vt:lpstr>Open Sans Light</vt:lpstr>
      <vt:lpstr>Roboto Light</vt:lpstr>
      <vt:lpstr>Sofia Sans Semi Condensed Light</vt:lpstr>
      <vt:lpstr>Roboto SemiBold</vt:lpstr>
      <vt:lpstr>Office Theme</vt:lpstr>
      <vt:lpstr>PowerPoint Presentation</vt:lpstr>
      <vt:lpstr>Цветове в Three.js</vt:lpstr>
      <vt:lpstr>PowerPoint Presentation</vt:lpstr>
      <vt:lpstr>Задача S04 E01</vt:lpstr>
      <vt:lpstr>PowerPoint Presentation</vt:lpstr>
      <vt:lpstr>Задача S04 E02</vt:lpstr>
      <vt:lpstr>PowerPoint Presentation</vt:lpstr>
      <vt:lpstr>Задача S04 E03</vt:lpstr>
      <vt:lpstr>PowerPoint Presentation</vt:lpstr>
      <vt:lpstr>PowerPoint Presentation</vt:lpstr>
      <vt:lpstr>Задача S04 E04</vt:lpstr>
      <vt:lpstr>PowerPoint Presentation</vt:lpstr>
      <vt:lpstr>Задача S04 E05</vt:lpstr>
      <vt:lpstr>PowerPoint Presentation</vt:lpstr>
      <vt:lpstr>PowerPoint Presentation</vt:lpstr>
      <vt:lpstr>PowerPoint Presentation</vt:lpstr>
      <vt:lpstr>Задача S04 E06**</vt:lpstr>
      <vt:lpstr>PowerPoint Presentation</vt:lpstr>
      <vt:lpstr>PowerPoint Presentation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2012-07-28T11:33:16Z</dcterms:created>
  <dcterms:modified xsi:type="dcterms:W3CDTF">2025-09-23T08:44:19Z</dcterms:modified>
</cp:coreProperties>
</file>